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54"/>
  </p:notesMasterIdLst>
  <p:sldIdLst>
    <p:sldId id="256" r:id="rId2"/>
    <p:sldId id="257" r:id="rId3"/>
    <p:sldId id="258" r:id="rId4"/>
    <p:sldId id="30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295" r:id="rId41"/>
    <p:sldId id="319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17" r:id="rId50"/>
    <p:sldId id="304" r:id="rId51"/>
    <p:sldId id="305" r:id="rId52"/>
    <p:sldId id="306" r:id="rId5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2" autoAdjust="0"/>
    <p:restoredTop sz="94519"/>
  </p:normalViewPr>
  <p:slideViewPr>
    <p:cSldViewPr snapToGrid="0" snapToObjects="1">
      <p:cViewPr varScale="1">
        <p:scale>
          <a:sx n="82" d="100"/>
          <a:sy n="82" d="100"/>
        </p:scale>
        <p:origin x="930" y="84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3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68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7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65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56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06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461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504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354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5" name="Shape 5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424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10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515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882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4765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3865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9372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7957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646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1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6650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09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9806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4244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6779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896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253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213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858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7121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30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998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391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440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474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4" name="Shape 6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17383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2" name="Shape 7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16959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0" name="Shape 7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132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8" name="Shape 7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4469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48731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73170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0426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41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9" name="Shape 7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3456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023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9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36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504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919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9911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6235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0950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567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289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116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5406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875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7146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593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326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4125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2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235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270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211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8996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848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9839C5E-00BE-458F-A3F0-6095A54FBC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FEFFD8C4-9D1C-4B78-841E-608BCF2FB6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233997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en.wikipedia.org/wiki/Transporter_(Star_Trek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248343" y="2743201"/>
            <a:ext cx="12539631" cy="233289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и итерации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8569569" y="6959474"/>
            <a:ext cx="6259941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Shape 358"/>
          <p:cNvCxnSpPr/>
          <p:nvPr/>
        </p:nvCxnSpPr>
        <p:spPr>
          <a:xfrm rot="10800000">
            <a:off x="10991736" y="938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9" name="Shape 359"/>
          <p:cNvSpPr/>
          <p:nvPr/>
        </p:nvSpPr>
        <p:spPr>
          <a:xfrm>
            <a:off x="9575800" y="1498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60" name="Shape 360"/>
          <p:cNvCxnSpPr/>
          <p:nvPr/>
        </p:nvCxnSpPr>
        <p:spPr>
          <a:xfrm flipH="1" flipV="1">
            <a:off x="10995701" y="2681851"/>
            <a:ext cx="34625" cy="39205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1" name="Shape 361"/>
          <p:cNvCxnSpPr/>
          <p:nvPr/>
        </p:nvCxnSpPr>
        <p:spPr>
          <a:xfrm rot="10800000">
            <a:off x="12433374" y="2127325"/>
            <a:ext cx="678900" cy="10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2" name="Shape 362"/>
          <p:cNvCxnSpPr/>
          <p:nvPr/>
        </p:nvCxnSpPr>
        <p:spPr>
          <a:xfrm>
            <a:off x="10991725" y="6602410"/>
            <a:ext cx="21783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3" name="Shape 363"/>
          <p:cNvCxnSpPr/>
          <p:nvPr/>
        </p:nvCxnSpPr>
        <p:spPr>
          <a:xfrm flipH="1">
            <a:off x="9220174" y="2143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4" name="Shape 364"/>
          <p:cNvCxnSpPr/>
          <p:nvPr/>
        </p:nvCxnSpPr>
        <p:spPr>
          <a:xfrm rot="10800000" flipH="1">
            <a:off x="10917236" y="7027978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flipV="1">
            <a:off x="9245749" y="2133612"/>
            <a:ext cx="33237" cy="4911703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6" name="Shape 366"/>
          <p:cNvCxnSpPr/>
          <p:nvPr/>
        </p:nvCxnSpPr>
        <p:spPr>
          <a:xfrm>
            <a:off x="9161461" y="7045315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8696325" y="1384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9474200" y="7643804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13295312" y="1828800"/>
            <a:ext cx="8778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1563350" y="1304775"/>
            <a:ext cx="3002099" cy="2858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2057400" y="2355850"/>
            <a:ext cx="62909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raw_input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</a:t>
            </a:r>
            <a:r>
              <a:rPr lang="en-US" sz="30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3F3F3"/>
                </a:solidFill>
                <a:latin typeface="Courier"/>
                <a:ea typeface="Courier"/>
                <a:cs typeface="Courier"/>
                <a:sym typeface="Courier New"/>
              </a:rPr>
              <a:t>'#'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72" name="Shape 372"/>
          <p:cNvCxnSpPr/>
          <p:nvPr/>
        </p:nvCxnSpPr>
        <p:spPr>
          <a:xfrm flipH="1">
            <a:off x="1703325" y="3029550"/>
            <a:ext cx="265199" cy="8375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3" name="Shape 373"/>
          <p:cNvCxnSpPr/>
          <p:nvPr/>
        </p:nvCxnSpPr>
        <p:spPr>
          <a:xfrm>
            <a:off x="1701738" y="3878074"/>
            <a:ext cx="1237200" cy="464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4" name="Shape 374"/>
          <p:cNvSpPr txBox="1"/>
          <p:nvPr/>
        </p:nvSpPr>
        <p:spPr>
          <a:xfrm>
            <a:off x="11696700" y="54991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4546262" y="1285875"/>
            <a:ext cx="846000" cy="2917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>
            <a:endCxn id="377" idx="2"/>
          </p:cNvCxnSpPr>
          <p:nvPr/>
        </p:nvCxnSpPr>
        <p:spPr>
          <a:xfrm rot="10800000">
            <a:off x="13144549" y="3573512"/>
            <a:ext cx="1454100" cy="739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7" name="Shape 377"/>
          <p:cNvSpPr txBox="1"/>
          <p:nvPr/>
        </p:nvSpPr>
        <p:spPr>
          <a:xfrm>
            <a:off x="11684000" y="2824112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3500100" y="43307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cxnSp>
        <p:nvCxnSpPr>
          <p:cNvPr id="379" name="Shape 379"/>
          <p:cNvCxnSpPr>
            <a:endCxn id="377" idx="2"/>
          </p:cNvCxnSpPr>
          <p:nvPr/>
        </p:nvCxnSpPr>
        <p:spPr>
          <a:xfrm rot="10800000">
            <a:off x="13144549" y="3573512"/>
            <a:ext cx="25500" cy="192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 flipH="1" flipV="1">
            <a:off x="13213562" y="6226200"/>
            <a:ext cx="16663" cy="4032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1" name="Shape 381"/>
          <p:cNvCxnSpPr/>
          <p:nvPr/>
        </p:nvCxnSpPr>
        <p:spPr>
          <a:xfrm rot="10800000">
            <a:off x="13128537" y="2186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Бесконечные циклы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7" name="Shape 38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Циклы </a:t>
            </a:r>
            <a:r>
              <a:rPr lang="ru-RU" sz="3600" dirty="0" err="1"/>
              <a:t>while</a:t>
            </a:r>
            <a:r>
              <a:rPr lang="ru-RU" sz="3600" dirty="0"/>
              <a:t> называются «неопределенными циклами», потому что они продолжаются до тех пор, пока логическое условие не станет ложным.</a:t>
            </a:r>
          </a:p>
          <a:p>
            <a:r>
              <a:rPr lang="ru-RU" sz="3600" dirty="0"/>
              <a:t>Циклы, которые мы видели до сих пор, довольно легко изучить, чтобы увидеть, завершатся ли они или будут «бесконечными циклами».</a:t>
            </a:r>
          </a:p>
          <a:p>
            <a:r>
              <a:rPr lang="ru-RU" sz="3600" dirty="0"/>
              <a:t>Иногда немного сложнее быть уверенным в том, что цикл завершится.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0174" y="990486"/>
            <a:ext cx="12539631" cy="1377576"/>
          </a:xfrm>
        </p:spPr>
        <p:txBody>
          <a:bodyPr/>
          <a:lstStyle/>
          <a:p>
            <a:r>
              <a:rPr lang="ru-RU" dirty="0">
                <a:solidFill>
                  <a:srgbClr val="FFD966"/>
                </a:solidFill>
              </a:rPr>
              <a:t>Определенные циклы</a:t>
            </a:r>
            <a:endParaRPr lang="en-US" dirty="0">
              <a:solidFill>
                <a:srgbClr val="FFD96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Iterating over a set of items</a:t>
            </a:r>
            <a:r>
              <a:rPr lang="is-IS" dirty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2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Определенные циклы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3" name="Shape 393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2784178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Довольно часто у нас есть список элементов строк в файле - фактически конечный набор вещей.</a:t>
            </a:r>
          </a:p>
          <a:p>
            <a:r>
              <a:rPr lang="ru-RU" sz="3600" dirty="0"/>
              <a:t>Мы можем написать цикл для однократного запуска цикла для каждого из элементов в наборе, используя конструкцию </a:t>
            </a:r>
            <a:r>
              <a:rPr lang="ru-RU" sz="3600" dirty="0" err="1"/>
              <a:t>Python</a:t>
            </a:r>
            <a:r>
              <a:rPr lang="ru-RU" sz="3600" dirty="0"/>
              <a:t> </a:t>
            </a:r>
            <a:r>
              <a:rPr lang="ru-RU" sz="3600" dirty="0" err="1"/>
              <a:t>for</a:t>
            </a:r>
            <a:r>
              <a:rPr lang="ru-RU" sz="3600" dirty="0"/>
              <a:t>.</a:t>
            </a:r>
          </a:p>
          <a:p>
            <a:r>
              <a:rPr lang="ru-RU" sz="3600" dirty="0"/>
              <a:t>Эти циклы называются «определенными циклами», потому что они выполняются точное количество раз.</a:t>
            </a:r>
          </a:p>
          <a:p>
            <a:r>
              <a:rPr lang="ru-RU" sz="3600" dirty="0"/>
              <a:t>Мы говорим, что «определенные циклы проходят через элементы набора»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Простой цикл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9" name="Shape 399"/>
          <p:cNvSpPr txBox="1"/>
          <p:nvPr/>
        </p:nvSpPr>
        <p:spPr>
          <a:xfrm>
            <a:off x="1926625" y="3414325"/>
            <a:ext cx="7524599" cy="254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Определенный цикл со строками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698125" y="4144325"/>
            <a:ext cx="92139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0607875" y="3551825"/>
            <a:ext cx="5447100" cy="309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  <a:b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60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408" name="Shape 408"/>
          <p:cNvCxnSpPr/>
          <p:nvPr/>
        </p:nvCxnSpPr>
        <p:spPr>
          <a:xfrm flipH="1">
            <a:off x="9001125" y="4534150"/>
            <a:ext cx="1417924" cy="95225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 flipV="1">
            <a:off x="4057650" y="5972175"/>
            <a:ext cx="6411949" cy="243725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3545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Простой цикл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7" name="Shape 417"/>
          <p:cNvSpPr txBox="1"/>
          <p:nvPr/>
        </p:nvSpPr>
        <p:spPr>
          <a:xfrm>
            <a:off x="8786700" y="3524225"/>
            <a:ext cx="5106600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14170825" y="3059375"/>
            <a:ext cx="16599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cxnSp>
        <p:nvCxnSpPr>
          <p:cNvPr id="419" name="Shape 419"/>
          <p:cNvCxnSpPr/>
          <p:nvPr/>
        </p:nvCxnSpPr>
        <p:spPr>
          <a:xfrm rot="10800000">
            <a:off x="3041537" y="21879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20" name="Shape 420"/>
          <p:cNvSpPr/>
          <p:nvPr/>
        </p:nvSpPr>
        <p:spPr>
          <a:xfrm>
            <a:off x="1625600" y="27483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21" name="Shape 421"/>
          <p:cNvCxnSpPr/>
          <p:nvPr/>
        </p:nvCxnSpPr>
        <p:spPr>
          <a:xfrm rot="10800000">
            <a:off x="3060712" y="40183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2" name="Shape 422"/>
          <p:cNvCxnSpPr/>
          <p:nvPr/>
        </p:nvCxnSpPr>
        <p:spPr>
          <a:xfrm rot="10800000">
            <a:off x="6426637" y="3757925"/>
            <a:ext cx="26999" cy="6509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3" name="Shape 423"/>
          <p:cNvCxnSpPr>
            <a:stCxn id="424" idx="2"/>
          </p:cNvCxnSpPr>
          <p:nvPr/>
        </p:nvCxnSpPr>
        <p:spPr>
          <a:xfrm>
            <a:off x="6451649" y="5047099"/>
            <a:ext cx="0" cy="491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5" name="Shape 425"/>
          <p:cNvCxnSpPr/>
          <p:nvPr/>
        </p:nvCxnSpPr>
        <p:spPr>
          <a:xfrm>
            <a:off x="3068637" y="5502612"/>
            <a:ext cx="33962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6" name="Shape 426"/>
          <p:cNvCxnSpPr/>
          <p:nvPr/>
        </p:nvCxnSpPr>
        <p:spPr>
          <a:xfrm flipH="1">
            <a:off x="1269974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7" name="Shape 427"/>
          <p:cNvCxnSpPr/>
          <p:nvPr/>
        </p:nvCxnSpPr>
        <p:spPr>
          <a:xfrm rot="10800000" flipH="1">
            <a:off x="3055937" y="62345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8" name="Shape 428"/>
          <p:cNvCxnSpPr/>
          <p:nvPr/>
        </p:nvCxnSpPr>
        <p:spPr>
          <a:xfrm rot="10800000">
            <a:off x="1300036" y="34467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300161" y="625191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0" name="Shape 430"/>
          <p:cNvSpPr txBox="1"/>
          <p:nvPr/>
        </p:nvSpPr>
        <p:spPr>
          <a:xfrm>
            <a:off x="698076" y="2634000"/>
            <a:ext cx="117590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31" name="Shape 431"/>
          <p:cNvSpPr txBox="1"/>
          <p:nvPr/>
        </p:nvSpPr>
        <p:spPr>
          <a:xfrm>
            <a:off x="1422400" y="6812300"/>
            <a:ext cx="32892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 off!')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4991100" y="4297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32" name="Shape 432"/>
          <p:cNvSpPr txBox="1"/>
          <p:nvPr/>
        </p:nvSpPr>
        <p:spPr>
          <a:xfrm>
            <a:off x="4165600" y="25705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4950100" y="3015000"/>
            <a:ext cx="31146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34" name="Shape 434"/>
          <p:cNvSpPr txBox="1"/>
          <p:nvPr/>
        </p:nvSpPr>
        <p:spPr>
          <a:xfrm>
            <a:off x="5435294" y="6444862"/>
            <a:ext cx="101346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2800" dirty="0"/>
              <a:t>Определенные циклы (для циклов) имеют явные переменные итерации, которые изменяются каждый раз в цикле. Эти итерационные переменные перемещаются по последовательности или набору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35" name="Shape 435"/>
          <p:cNvCxnSpPr/>
          <p:nvPr/>
        </p:nvCxnSpPr>
        <p:spPr>
          <a:xfrm>
            <a:off x="4559325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Глядя в 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441" name="Shape 44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3865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Переменная итерации «выполняет итерацию» по последовательности (упорядоченный набор)</a:t>
            </a:r>
          </a:p>
          <a:p>
            <a:r>
              <a:rPr lang="ru-RU" sz="2800" dirty="0"/>
              <a:t>Блок (тело) кода выполняется один раз для каждого значения в последовательности</a:t>
            </a:r>
          </a:p>
          <a:p>
            <a:r>
              <a:rPr lang="ru-RU" sz="2800" dirty="0"/>
              <a:t>Переменная итерации перемещается по всем значениям в последовательности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9055105" y="5280013"/>
            <a:ext cx="6364200" cy="13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8289135" y="3908525"/>
            <a:ext cx="344963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11985630" y="3114676"/>
            <a:ext cx="3973508" cy="10397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Five-element sequence</a:t>
            </a:r>
          </a:p>
        </p:txBody>
      </p:sp>
      <p:cxnSp>
        <p:nvCxnSpPr>
          <p:cNvPr id="445" name="Shape 445"/>
          <p:cNvCxnSpPr/>
          <p:nvPr/>
        </p:nvCxnSpPr>
        <p:spPr>
          <a:xfrm rot="10800000">
            <a:off x="9979030" y="4530724"/>
            <a:ext cx="34924" cy="67786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6" name="Shape 446"/>
          <p:cNvCxnSpPr/>
          <p:nvPr/>
        </p:nvCxnSpPr>
        <p:spPr>
          <a:xfrm rot="10800000" flipH="1">
            <a:off x="12987800" y="4341217"/>
            <a:ext cx="794999" cy="10782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1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52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53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4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6" name="Shape 456"/>
          <p:cNvCxnSpPr>
            <a:stCxn id="457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8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9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60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1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2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3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57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55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65" name="Shape 465"/>
          <p:cNvSpPr txBox="1"/>
          <p:nvPr/>
        </p:nvSpPr>
        <p:spPr>
          <a:xfrm>
            <a:off x="8356600" y="1714500"/>
            <a:ext cx="7162799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Переменная итерации «выполняет итерацию» по последовательности (упорядоченный набор)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Блок (тело) кода выполняется один раз для каждого значения в последовательности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Переменная итерации перемещается по всем значениям в последовательности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400175" y="6704000"/>
            <a:ext cx="65373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467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703050" y="814388"/>
            <a:ext cx="2984500" cy="7472362"/>
            <a:chOff x="11703050" y="381000"/>
            <a:chExt cx="2984500" cy="8278812"/>
          </a:xfrm>
        </p:grpSpPr>
        <p:cxnSp>
          <p:nvCxnSpPr>
            <p:cNvPr id="486" name="Shape 486"/>
            <p:cNvCxnSpPr/>
            <p:nvPr/>
          </p:nvCxnSpPr>
          <p:spPr>
            <a:xfrm rot="10800000" flipH="1">
              <a:off x="13185775" y="9159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87" name="Shape 487"/>
            <p:cNvSpPr txBox="1"/>
            <p:nvPr/>
          </p:nvSpPr>
          <p:spPr>
            <a:xfrm>
              <a:off x="11703050" y="12319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88" name="Shape 488"/>
            <p:cNvSpPr txBox="1"/>
            <p:nvPr/>
          </p:nvSpPr>
          <p:spPr>
            <a:xfrm>
              <a:off x="11703050" y="381000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5</a:t>
              </a:r>
            </a:p>
          </p:txBody>
        </p:sp>
        <p:cxnSp>
          <p:nvCxnSpPr>
            <p:cNvPr id="489" name="Shape 489"/>
            <p:cNvCxnSpPr/>
            <p:nvPr/>
          </p:nvCxnSpPr>
          <p:spPr>
            <a:xfrm rot="10800000" flipH="1">
              <a:off x="13181012" y="1825625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0" name="Shape 490"/>
            <p:cNvCxnSpPr/>
            <p:nvPr/>
          </p:nvCxnSpPr>
          <p:spPr>
            <a:xfrm rot="10800000" flipH="1">
              <a:off x="13181012" y="2630486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1" name="Shape 491"/>
            <p:cNvSpPr txBox="1"/>
            <p:nvPr/>
          </p:nvSpPr>
          <p:spPr>
            <a:xfrm>
              <a:off x="11703050" y="29464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2" name="Shape 492"/>
            <p:cNvSpPr txBox="1"/>
            <p:nvPr/>
          </p:nvSpPr>
          <p:spPr>
            <a:xfrm>
              <a:off x="11703050" y="2093911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4</a:t>
              </a:r>
            </a:p>
          </p:txBody>
        </p:sp>
        <p:cxnSp>
          <p:nvCxnSpPr>
            <p:cNvPr id="493" name="Shape 493"/>
            <p:cNvCxnSpPr/>
            <p:nvPr/>
          </p:nvCxnSpPr>
          <p:spPr>
            <a:xfrm rot="10800000" flipH="1">
              <a:off x="13181012" y="34591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4" name="Shape 494"/>
            <p:cNvCxnSpPr/>
            <p:nvPr/>
          </p:nvCxnSpPr>
          <p:spPr>
            <a:xfrm rot="10800000" flipH="1">
              <a:off x="13181012" y="43100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5" name="Shape 495"/>
            <p:cNvSpPr txBox="1"/>
            <p:nvPr/>
          </p:nvSpPr>
          <p:spPr>
            <a:xfrm>
              <a:off x="11703050" y="4625975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96" name="Shape 496"/>
            <p:cNvSpPr txBox="1"/>
            <p:nvPr/>
          </p:nvSpPr>
          <p:spPr>
            <a:xfrm>
              <a:off x="11703050" y="3773487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3</a:t>
              </a:r>
            </a:p>
          </p:txBody>
        </p:sp>
        <p:cxnSp>
          <p:nvCxnSpPr>
            <p:cNvPr id="497" name="Shape 497"/>
            <p:cNvCxnSpPr/>
            <p:nvPr/>
          </p:nvCxnSpPr>
          <p:spPr>
            <a:xfrm rot="10800000" flipH="1">
              <a:off x="13181012" y="52085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8" name="Shape 498"/>
            <p:cNvCxnSpPr/>
            <p:nvPr/>
          </p:nvCxnSpPr>
          <p:spPr>
            <a:xfrm rot="10800000" flipH="1">
              <a:off x="13181012" y="6107111"/>
              <a:ext cx="12699" cy="306386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9" name="Shape 499"/>
            <p:cNvSpPr txBox="1"/>
            <p:nvPr/>
          </p:nvSpPr>
          <p:spPr>
            <a:xfrm>
              <a:off x="11703050" y="6421437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</a:t>
              </a:r>
              <a:r>
                <a:rPr lang="en-US" sz="32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0" name="Shape 500"/>
            <p:cNvSpPr txBox="1"/>
            <p:nvPr/>
          </p:nvSpPr>
          <p:spPr>
            <a:xfrm>
              <a:off x="11703050" y="5570537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2</a:t>
              </a:r>
            </a:p>
          </p:txBody>
        </p:sp>
        <p:cxnSp>
          <p:nvCxnSpPr>
            <p:cNvPr id="501" name="Shape 501"/>
            <p:cNvCxnSpPr/>
            <p:nvPr/>
          </p:nvCxnSpPr>
          <p:spPr>
            <a:xfrm rot="10800000" flipH="1">
              <a:off x="13181012" y="6934200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502" name="Shape 502"/>
            <p:cNvCxnSpPr/>
            <p:nvPr/>
          </p:nvCxnSpPr>
          <p:spPr>
            <a:xfrm rot="10800000" flipH="1">
              <a:off x="13181012" y="7808911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503" name="Shape 503"/>
            <p:cNvSpPr txBox="1"/>
            <p:nvPr/>
          </p:nvSpPr>
          <p:spPr>
            <a:xfrm>
              <a:off x="11703050" y="8124825"/>
              <a:ext cx="2984500" cy="534987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4" name="Shape 504"/>
            <p:cNvSpPr txBox="1"/>
            <p:nvPr/>
          </p:nvSpPr>
          <p:spPr>
            <a:xfrm>
              <a:off x="11703050" y="7272336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1</a:t>
              </a:r>
            </a:p>
          </p:txBody>
        </p:sp>
      </p:grpSp>
      <p:sp>
        <p:nvSpPr>
          <p:cNvPr id="505" name="Shape 505"/>
          <p:cNvSpPr txBox="1"/>
          <p:nvPr/>
        </p:nvSpPr>
        <p:spPr>
          <a:xfrm>
            <a:off x="4481375" y="6254750"/>
            <a:ext cx="62682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38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0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1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" name="Shape 456"/>
          <p:cNvCxnSpPr>
            <a:stCxn id="49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4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9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50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51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cxnSp>
        <p:nvCxnSpPr>
          <p:cNvPr id="52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006743" y="817418"/>
            <a:ext cx="10353806" cy="11988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Повторяющиеся шаги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7686665" y="2170112"/>
            <a:ext cx="423090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14" name="Shape 214"/>
          <p:cNvCxnSpPr/>
          <p:nvPr/>
        </p:nvCxnSpPr>
        <p:spPr>
          <a:xfrm rot="10800000">
            <a:off x="2552692" y="200184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 flipH="1">
            <a:off x="11020426" y="3540124"/>
            <a:ext cx="1958974" cy="512762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6" name="Shape 216"/>
          <p:cNvSpPr/>
          <p:nvPr/>
        </p:nvSpPr>
        <p:spPr>
          <a:xfrm>
            <a:off x="1136643" y="256223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x="2551104" y="3832230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3994142" y="319087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 flipH="1">
            <a:off x="4738680" y="31908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4738693" y="58897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2566979" y="6192842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flipH="1">
            <a:off x="781043" y="3206755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23" name="Shape 223"/>
          <p:cNvCxnSpPr/>
          <p:nvPr/>
        </p:nvCxnSpPr>
        <p:spPr>
          <a:xfrm rot="10800000" flipH="1">
            <a:off x="2554279" y="65944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>
            <a:off x="777780" y="3254342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798505" y="661194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>
            <a:off x="11001376" y="4433886"/>
            <a:ext cx="2035175" cy="1101725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5110150" y="6816824"/>
            <a:ext cx="10618799" cy="1916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/>
              <a:t>Циклы (повторяющиеся шаги) имеют переменные итерации, которые изменяются каждый раз в цикле. Часто эти переменные итерации проходят через последовательность чисел.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257168" y="2447930"/>
            <a:ext cx="7239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111243" y="721043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print('Blastoff')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4373554" y="2447930"/>
            <a:ext cx="91727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1111243" y="12668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295643" y="38449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3201651" y="2005012"/>
            <a:ext cx="1727099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282943" y="50641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235" name="Shape 235"/>
          <p:cNvCxnSpPr/>
          <p:nvPr/>
        </p:nvCxnSpPr>
        <p:spPr>
          <a:xfrm flipH="1">
            <a:off x="4733893" y="46791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title"/>
          </p:nvPr>
        </p:nvSpPr>
        <p:spPr>
          <a:xfrm>
            <a:off x="1155700" y="2054225"/>
            <a:ext cx="13931900" cy="503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мы делаем с циклами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algn="ctr">
              <a:spcBef>
                <a:spcPts val="0"/>
              </a:spcBef>
              <a:buClr>
                <a:srgbClr val="00FF00"/>
              </a:buClr>
              <a:buSzPct val="25000"/>
            </a:pPr>
            <a:b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4800" b="1" dirty="0"/>
              <a:t>Примечание: хотя эти примеры просты, шаблоны применимы ко всем видам циклов.</a:t>
            </a:r>
            <a:br>
              <a:rPr lang="ru-RU" sz="4800" b="1" dirty="0"/>
            </a:br>
            <a:endParaRPr lang="en-US" sz="4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6000" b="1" dirty="0">
                <a:solidFill>
                  <a:srgbClr val="FFC000"/>
                </a:solidFill>
              </a:rPr>
              <a:t>Изготовление «умных» петель</a:t>
            </a:r>
            <a:endParaRPr lang="ru-RU" sz="6000" b="1" dirty="0">
              <a:solidFill>
                <a:srgbClr val="FFC000"/>
              </a:solidFill>
              <a:effectLst/>
            </a:endParaRPr>
          </a:p>
        </p:txBody>
      </p:sp>
      <p:sp>
        <p:nvSpPr>
          <p:cNvPr id="523" name="Shape 52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453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indent="0">
              <a:buNone/>
            </a:pPr>
            <a:r>
              <a:rPr lang="ru-RU" sz="3600" dirty="0"/>
              <a:t>Хитрость заключается в том, чтобы «знать» что-то обо всем цикле, когда вы застряли при написании кода, который видит только одну запись за раз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9245600" y="2628900"/>
            <a:ext cx="5080000" cy="11811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Set some variables to initial values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9867900" y="4584700"/>
            <a:ext cx="4406900" cy="228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for something or do something to each entry separately, updating a variable</a:t>
            </a:r>
          </a:p>
        </p:txBody>
      </p:sp>
      <p:sp>
        <p:nvSpPr>
          <p:cNvPr id="526" name="Shape 526"/>
          <p:cNvSpPr txBox="1"/>
          <p:nvPr/>
        </p:nvSpPr>
        <p:spPr>
          <a:xfrm>
            <a:off x="9159875" y="3911600"/>
            <a:ext cx="3398838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data: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9245600" y="7213600"/>
            <a:ext cx="5080000" cy="101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at the variables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через набор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3" name="Shape 533"/>
          <p:cNvSpPr txBox="1"/>
          <p:nvPr/>
        </p:nvSpPr>
        <p:spPr>
          <a:xfrm>
            <a:off x="1420525" y="3244325"/>
            <a:ext cx="77745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[9, 41, 12, 3, 74, 15]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10034586" y="2657475"/>
            <a:ext cx="4767264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basicloop.py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1352554"/>
            <a:ext cx="8258150" cy="118734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Бесконечный цикл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79180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не так с циклом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76622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52958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35024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9447069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797330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1724548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819423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9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36771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1352554"/>
            <a:ext cx="8258150" cy="118734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Еще один цикл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30328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делает данный цикл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69979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наибольшего значения</a:t>
            </a:r>
            <a:endParaRPr lang="en-US" sz="60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3" name="Shape 673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74" name="Shape 674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906525" y="7020069"/>
            <a:ext cx="14757599" cy="1306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2800" dirty="0"/>
              <a:t>Мы создаем переменную, которая содержит наибольшее значение, которое мы видели до сих пор. Если текущее число, на которое мы смотрим, больше, это новое наибольшее значение, которое мы видели до сих пор.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D966"/>
                </a:solidFill>
              </a:rPr>
              <a:t>Больше шаблонов циклов</a:t>
            </a:r>
            <a:r>
              <a:rPr lang="is-IS" dirty="0">
                <a:solidFill>
                  <a:srgbClr val="FFD966"/>
                </a:solidFill>
              </a:rPr>
              <a:t>…</a:t>
            </a:r>
            <a:endParaRPr lang="en-US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38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Суммировать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1" name="Shape 681"/>
          <p:cNvSpPr txBox="1"/>
          <p:nvPr/>
        </p:nvSpPr>
        <p:spPr>
          <a:xfrm>
            <a:off x="1741475" y="26495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thing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82" name="Shape 682"/>
          <p:cNvSpPr txBox="1"/>
          <p:nvPr/>
        </p:nvSpPr>
        <p:spPr>
          <a:xfrm>
            <a:off x="10261600" y="2362200"/>
            <a:ext cx="4219499" cy="4674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1155700" y="7099849"/>
            <a:ext cx="14071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/>
              <a:t>Чтобы подсчитать, сколько раз мы выполняем цикл, мы вводим переменную счетчика, которая начинается с 0, и добавляем к ней единицу каждый раз в цикле</a:t>
            </a:r>
            <a:endParaRPr lang="en-US" sz="28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Суммирование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9" name="Shape 689"/>
          <p:cNvSpPr txBox="1"/>
          <p:nvPr/>
        </p:nvSpPr>
        <p:spPr>
          <a:xfrm>
            <a:off x="1741475" y="2649525"/>
            <a:ext cx="75069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0" name="Shape 690"/>
          <p:cNvSpPr txBox="1"/>
          <p:nvPr/>
        </p:nvSpPr>
        <p:spPr>
          <a:xfrm>
            <a:off x="10261600" y="22098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</a:p>
        </p:txBody>
      </p:sp>
      <p:sp>
        <p:nvSpPr>
          <p:cNvPr id="691" name="Shape 691"/>
          <p:cNvSpPr txBox="1"/>
          <p:nvPr/>
        </p:nvSpPr>
        <p:spPr>
          <a:xfrm>
            <a:off x="1050925" y="7162899"/>
            <a:ext cx="14643000" cy="142558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/>
              <a:t>Чтобы сложить значение, которое мы встречаем в цикле, мы вводим переменную суммы, которая начинается с 0, и добавляем значение к сумме каждый раз в цикле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среднего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97" name="Shape 697"/>
          <p:cNvSpPr txBox="1"/>
          <p:nvPr/>
        </p:nvSpPr>
        <p:spPr>
          <a:xfrm>
            <a:off x="838550" y="2717875"/>
            <a:ext cx="7984200" cy="406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sum = sum +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sum / count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8" name="Shape 698"/>
          <p:cNvSpPr txBox="1"/>
          <p:nvPr/>
        </p:nvSpPr>
        <p:spPr>
          <a:xfrm>
            <a:off x="10034575" y="2441575"/>
            <a:ext cx="4540199" cy="4746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</a:t>
            </a:r>
            <a:r>
              <a:rPr lang="en-US" sz="30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averageloop.py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25.666</a:t>
            </a:r>
          </a:p>
        </p:txBody>
      </p:sp>
      <p:sp>
        <p:nvSpPr>
          <p:cNvPr id="699" name="Shape 699"/>
          <p:cNvSpPr txBox="1"/>
          <p:nvPr/>
        </p:nvSpPr>
        <p:spPr>
          <a:xfrm>
            <a:off x="1681226" y="7188175"/>
            <a:ext cx="12358623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Среднее значение просто объединяет модели подсчета и суммирования и делится, когда цикл завершен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Фильтрация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05" name="Shape 705"/>
          <p:cNvSpPr txBox="1"/>
          <p:nvPr/>
        </p:nvSpPr>
        <p:spPr>
          <a:xfrm>
            <a:off x="1703375" y="3219450"/>
            <a:ext cx="76875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&gt; 20: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	    print('Large number',value)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06" name="Shape 706"/>
          <p:cNvSpPr txBox="1"/>
          <p:nvPr/>
        </p:nvSpPr>
        <p:spPr>
          <a:xfrm>
            <a:off x="10034586" y="3321050"/>
            <a:ext cx="37448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  <p:sp>
        <p:nvSpPr>
          <p:cNvPr id="707" name="Shape 707"/>
          <p:cNvSpPr txBox="1"/>
          <p:nvPr/>
        </p:nvSpPr>
        <p:spPr>
          <a:xfrm>
            <a:off x="2692386" y="7046913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/>
              <a:t>Мы используем оператор </a:t>
            </a:r>
            <a:r>
              <a:rPr lang="ru-RU" sz="3200" dirty="0" err="1"/>
              <a:t>if</a:t>
            </a:r>
            <a:r>
              <a:rPr lang="ru-RU" sz="3200" dirty="0"/>
              <a:t> в цикле, чтобы поймать / отфильтровать значения, которые мы ищем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с использованием логической переменной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13" name="Shape 713"/>
          <p:cNvSpPr txBox="1"/>
          <p:nvPr/>
        </p:nvSpPr>
        <p:spPr>
          <a:xfrm>
            <a:off x="1703375" y="2970200"/>
            <a:ext cx="7707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== 3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14" name="Shape 714"/>
          <p:cNvSpPr txBox="1"/>
          <p:nvPr/>
        </p:nvSpPr>
        <p:spPr>
          <a:xfrm>
            <a:off x="10034586" y="2365375"/>
            <a:ext cx="37448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x="968200" y="7047422"/>
            <a:ext cx="14119500" cy="146610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/>
              <a:t>Если мы просто хотим найти и узнать, было ли найдено значение, мы используем переменную, которая начинается с </a:t>
            </a:r>
            <a:r>
              <a:rPr lang="ru-RU" sz="2800" dirty="0" err="1"/>
              <a:t>False</a:t>
            </a:r>
            <a:r>
              <a:rPr lang="ru-RU" sz="2800" dirty="0"/>
              <a:t> и устанавливается в </a:t>
            </a:r>
            <a:r>
              <a:rPr lang="ru-RU" sz="2800" dirty="0" err="1"/>
              <a:t>True</a:t>
            </a:r>
            <a:r>
              <a:rPr lang="ru-RU" sz="2800" dirty="0"/>
              <a:t>, как только мы находим то, что ищем.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/>
          </p:nvPr>
        </p:nvSpPr>
        <p:spPr>
          <a:xfrm>
            <a:off x="991576" y="856231"/>
            <a:ext cx="14060856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найти наименьшее значения</a:t>
            </a:r>
            <a:endParaRPr lang="en-US" sz="60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1" name="Shape 721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22" name="Shape 722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906525" y="7194550"/>
            <a:ext cx="14757599" cy="11113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Как бы мы изменили его, чтобы он находил наименьшее значение в списке?</a:t>
            </a: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наименьшего значения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Мы изменили имя переменной на </a:t>
            </a:r>
            <a:r>
              <a:rPr lang="ru-RU" sz="3200" dirty="0" err="1"/>
              <a:t>smallest_so_far</a:t>
            </a:r>
            <a:r>
              <a:rPr lang="ru-RU" sz="3200" dirty="0"/>
              <a:t> и поменяли&gt; на &lt;</a:t>
            </a:r>
            <a:endParaRPr lang="en-US" sz="320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xfrm>
            <a:off x="1123882" y="965787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наименьшего значения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Мы изменили имя переменной на </a:t>
            </a:r>
            <a:r>
              <a:rPr lang="ru-RU" sz="3200" dirty="0" err="1"/>
              <a:t>smallest_so_far</a:t>
            </a:r>
            <a:r>
              <a:rPr lang="ru-RU" sz="3200" dirty="0"/>
              <a:t> и поменяли&gt; на &lt;</a:t>
            </a:r>
            <a:endParaRPr lang="en-US" sz="320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737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smallbad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6577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 из цикла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3" name="Shape 29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/>
              <a:t>break</a:t>
            </a:r>
            <a:r>
              <a:rPr lang="ru-RU" sz="3600" dirty="0"/>
              <a:t> завершает текущий цикл и переходит к оператору, следующему сразу за циклом.</a:t>
            </a:r>
          </a:p>
          <a:p>
            <a:r>
              <a:rPr lang="ru-RU" sz="3600" dirty="0"/>
              <a:t>Это похоже на тест цикла, который может происходить в любом месте тела цикла.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817225" y="5202237"/>
            <a:ext cx="2435099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Shape 743"/>
          <p:cNvSpPr txBox="1"/>
          <p:nvPr/>
        </p:nvSpPr>
        <p:spPr>
          <a:xfrm>
            <a:off x="1459175" y="2133500"/>
            <a:ext cx="7748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 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smallest </a:t>
            </a:r>
            <a:r>
              <a:rPr lang="en-US" sz="260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smallest,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44" name="Shape 744"/>
          <p:cNvSpPr txBox="1"/>
          <p:nvPr/>
        </p:nvSpPr>
        <p:spPr>
          <a:xfrm>
            <a:off x="10225086" y="2327275"/>
            <a:ext cx="3797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smallest.py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695325" y="7118299"/>
            <a:ext cx="14859000" cy="13565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/>
              <a:t>У нас все еще есть самая маленькая переменная. При первом прохождении цикла наименьшее значение равно </a:t>
            </a:r>
            <a:r>
              <a:rPr lang="ru-RU" sz="3200" dirty="0" err="1"/>
              <a:t>None</a:t>
            </a:r>
            <a:r>
              <a:rPr lang="ru-RU" sz="3200" dirty="0"/>
              <a:t>, поэтому мы берем первое значение как наименьшее.</a:t>
            </a:r>
          </a:p>
        </p:txBody>
      </p:sp>
      <p:sp>
        <p:nvSpPr>
          <p:cNvPr id="746" name="Shape 746"/>
          <p:cNvSpPr txBox="1">
            <a:spLocks noGrp="1"/>
          </p:cNvSpPr>
          <p:nvPr>
            <p:ph type="title"/>
          </p:nvPr>
        </p:nvSpPr>
        <p:spPr>
          <a:xfrm>
            <a:off x="1155700" y="970685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наименьшего значения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«есть» и «нет»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2" name="Shape 752"/>
          <p:cNvSpPr txBox="1">
            <a:spLocks noGrp="1"/>
          </p:cNvSpPr>
          <p:nvPr>
            <p:ph idx="1"/>
          </p:nvPr>
        </p:nvSpPr>
        <p:spPr>
          <a:xfrm>
            <a:off x="8616824" y="2603500"/>
            <a:ext cx="6470875" cy="59368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есть оператор </a:t>
            </a:r>
            <a:r>
              <a:rPr lang="ru-RU" sz="3600" dirty="0" err="1"/>
              <a:t>is</a:t>
            </a:r>
            <a:r>
              <a:rPr lang="ru-RU" sz="3600" dirty="0"/>
              <a:t>, который можно использовать в логических выражениях.</a:t>
            </a:r>
          </a:p>
          <a:p>
            <a:r>
              <a:rPr lang="ru-RU" sz="3600" dirty="0"/>
              <a:t>Подразумевает «то же самое, что и»</a:t>
            </a:r>
          </a:p>
          <a:p>
            <a:r>
              <a:rPr lang="ru-RU" sz="3600" dirty="0"/>
              <a:t>Подобно, но сильнее, чем ==</a:t>
            </a:r>
          </a:p>
          <a:p>
            <a:r>
              <a:rPr lang="ru-RU" sz="3600" dirty="0"/>
              <a:t>не также является логическим оператором</a:t>
            </a:r>
          </a:p>
        </p:txBody>
      </p:sp>
      <p:sp>
        <p:nvSpPr>
          <p:cNvPr id="753" name="Shape 753"/>
          <p:cNvSpPr txBox="1"/>
          <p:nvPr/>
        </p:nvSpPr>
        <p:spPr>
          <a:xfrm>
            <a:off x="874425" y="2962250"/>
            <a:ext cx="77424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Before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[3, 41, 12, 9,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8" name="Shape 758"/>
          <p:cNvSpPr txBox="1">
            <a:spLocks noGrp="1"/>
          </p:cNvSpPr>
          <p:nvPr>
            <p:ph idx="1"/>
          </p:nvPr>
        </p:nvSpPr>
        <p:spPr>
          <a:xfrm>
            <a:off x="1301750" y="2603500"/>
            <a:ext cx="73850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(indefinite)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Бесконечный цикл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Infinite</a:t>
            </a: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break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continue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 </a:t>
            </a: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переменные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9" name="Shape 759"/>
          <p:cNvSpPr txBox="1">
            <a:spLocks noGrp="1"/>
          </p:cNvSpPr>
          <p:nvPr>
            <p:ph type="body" idx="4294967295"/>
          </p:nvPr>
        </p:nvSpPr>
        <p:spPr>
          <a:xfrm>
            <a:off x="10204450" y="2755900"/>
            <a:ext cx="6051550" cy="5702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(definite)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 итерации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Циклические идиомы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Наибольшее и наименьшее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 из цикла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1" name="Shape 30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/>
              <a:t>break</a:t>
            </a:r>
            <a:r>
              <a:rPr lang="ru-RU" sz="3600" dirty="0"/>
              <a:t> завершает текущий цикл и переходит к оператору, следующему сразу за циклом.</a:t>
            </a:r>
          </a:p>
          <a:p>
            <a:r>
              <a:rPr lang="ru-RU" sz="3600" dirty="0"/>
              <a:t>Это похоже на тест цикла, который может происходить в любом месте тела цикла.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10817225" y="5202237"/>
            <a:ext cx="24350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04" name="Shape 304"/>
          <p:cNvCxnSpPr/>
          <p:nvPr/>
        </p:nvCxnSpPr>
        <p:spPr>
          <a:xfrm flipH="1" flipV="1">
            <a:off x="3082749" y="7565976"/>
            <a:ext cx="574851" cy="3492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5" name="Shape 305"/>
          <p:cNvCxnSpPr/>
          <p:nvPr/>
        </p:nvCxnSpPr>
        <p:spPr>
          <a:xfrm flipV="1">
            <a:off x="3025775" y="7015163"/>
            <a:ext cx="2332038" cy="5333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 rot="10800000">
            <a:off x="11017136" y="557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11" name="Shape 311"/>
          <p:cNvSpPr/>
          <p:nvPr/>
        </p:nvSpPr>
        <p:spPr>
          <a:xfrm>
            <a:off x="9601200" y="1117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10985100" y="2425800"/>
            <a:ext cx="51300" cy="39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12382475" y="1746225"/>
            <a:ext cx="777899" cy="15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stCxn id="315" idx="0"/>
            <a:endCxn id="316" idx="2"/>
          </p:cNvCxnSpPr>
          <p:nvPr/>
        </p:nvCxnSpPr>
        <p:spPr>
          <a:xfrm rot="10800000" flipH="1">
            <a:off x="13169949" y="3149800"/>
            <a:ext cx="50700" cy="204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>
            <a:off x="10973000" y="6380400"/>
            <a:ext cx="22238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flipH="1">
            <a:off x="9245574" y="1762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9" name="Shape 319"/>
          <p:cNvCxnSpPr/>
          <p:nvPr/>
        </p:nvCxnSpPr>
        <p:spPr>
          <a:xfrm rot="10800000" flipH="1">
            <a:off x="10942636" y="6889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0" name="Shape 320"/>
          <p:cNvCxnSpPr/>
          <p:nvPr/>
        </p:nvCxnSpPr>
        <p:spPr>
          <a:xfrm rot="10800000" flipH="1">
            <a:off x="9202736" y="1752611"/>
            <a:ext cx="58800" cy="51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1" name="Shape 321"/>
          <p:cNvCxnSpPr/>
          <p:nvPr/>
        </p:nvCxnSpPr>
        <p:spPr>
          <a:xfrm>
            <a:off x="9216150" y="6870200"/>
            <a:ext cx="1723200" cy="36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2" name="Shape 322"/>
          <p:cNvSpPr txBox="1"/>
          <p:nvPr/>
        </p:nvSpPr>
        <p:spPr>
          <a:xfrm>
            <a:off x="8721725" y="1003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9499600" y="7505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12838111" y="1003300"/>
            <a:ext cx="104912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1760200" y="2400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1709400" y="5194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25" name="Shape 325"/>
          <p:cNvCxnSpPr/>
          <p:nvPr/>
        </p:nvCxnSpPr>
        <p:spPr>
          <a:xfrm rot="10800000">
            <a:off x="14816037" y="4679911"/>
            <a:ext cx="1016099" cy="14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11952286" y="6145311"/>
            <a:ext cx="3849600" cy="13461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7" name="Shape 327"/>
          <p:cNvSpPr txBox="1"/>
          <p:nvPr/>
        </p:nvSpPr>
        <p:spPr>
          <a:xfrm>
            <a:off x="1752600" y="1195375"/>
            <a:ext cx="6558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1318899" y="3504149"/>
            <a:ext cx="348900" cy="54450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 flipH="1">
            <a:off x="1265939" y="3116201"/>
            <a:ext cx="1787100" cy="3770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 rot="10800000">
            <a:off x="13209400" y="3186225"/>
            <a:ext cx="1026899" cy="61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338" y="5150641"/>
            <a:ext cx="2184399" cy="2039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15213" y="7362029"/>
            <a:ext cx="8615399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http://en.wikipedia.org/wiki/Transporter_(Star_Trek)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3665200" y="38735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</a:p>
        </p:txBody>
      </p:sp>
      <p:cxnSp>
        <p:nvCxnSpPr>
          <p:cNvPr id="334" name="Shape 334"/>
          <p:cNvCxnSpPr/>
          <p:nvPr/>
        </p:nvCxnSpPr>
        <p:spPr>
          <a:xfrm rot="10800000">
            <a:off x="13213562" y="5921398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5" name="Shape 335"/>
          <p:cNvCxnSpPr/>
          <p:nvPr/>
        </p:nvCxnSpPr>
        <p:spPr>
          <a:xfrm rot="10800000">
            <a:off x="13128537" y="1805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Завершение</a:t>
            </a: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итерации с </a:t>
            </a:r>
            <a:r>
              <a:rPr lang="en-US" sz="7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idx="1"/>
          </p:nvPr>
        </p:nvSpPr>
        <p:spPr>
          <a:xfrm>
            <a:off x="1155700" y="2667538"/>
            <a:ext cx="13932000" cy="16541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>
                <a:solidFill>
                  <a:srgbClr val="FFFF00"/>
                </a:solidFill>
              </a:rPr>
              <a:t>continue</a:t>
            </a:r>
            <a:r>
              <a:rPr lang="ru-RU" sz="3600" dirty="0"/>
              <a:t> завершает текущую итерацию, переходит к началу цикла и запускает следующую итерацию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3098800" y="4146550"/>
            <a:ext cx="60323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10639425" y="4494212"/>
            <a:ext cx="35765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Завершение итерации с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9" name="Shape 34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768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/>
              <a:t>continue</a:t>
            </a:r>
            <a:r>
              <a:rPr lang="ru-RU" sz="3600" dirty="0"/>
              <a:t> завершает текущую итерацию, переходит к началу цикла и запускает следующую итерацию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3098800" y="4146550"/>
            <a:ext cx="64995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11172825" y="4494212"/>
            <a:ext cx="3576637" cy="38766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52" name="Shape 352"/>
          <p:cNvCxnSpPr/>
          <p:nvPr/>
        </p:nvCxnSpPr>
        <p:spPr>
          <a:xfrm flipH="1">
            <a:off x="2930400" y="4975800"/>
            <a:ext cx="150899" cy="7199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>
            <a:off x="2874961" y="5695950"/>
            <a:ext cx="1907099" cy="440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370</TotalTime>
  <Words>2576</Words>
  <Application>Microsoft Office PowerPoint</Application>
  <PresentationFormat>Произвольный</PresentationFormat>
  <Paragraphs>505</Paragraphs>
  <Slides>52</Slides>
  <Notes>51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60" baseType="lpstr">
      <vt:lpstr>Arial</vt:lpstr>
      <vt:lpstr>Cabin</vt:lpstr>
      <vt:lpstr>Century Gothic</vt:lpstr>
      <vt:lpstr>Comic Sans MS</vt:lpstr>
      <vt:lpstr>Courier</vt:lpstr>
      <vt:lpstr>Gill Sans</vt:lpstr>
      <vt:lpstr>Wingdings 3</vt:lpstr>
      <vt:lpstr>Ион</vt:lpstr>
      <vt:lpstr>Лекция 6  Циклы и итерации</vt:lpstr>
      <vt:lpstr>Повторяющиеся шаги</vt:lpstr>
      <vt:lpstr>Бесконечный цикл</vt:lpstr>
      <vt:lpstr>Еще один цикл</vt:lpstr>
      <vt:lpstr>Выход из цикла</vt:lpstr>
      <vt:lpstr>Выход из цикла</vt:lpstr>
      <vt:lpstr>Презентация PowerPoint</vt:lpstr>
      <vt:lpstr>Завершение итерации с continue</vt:lpstr>
      <vt:lpstr>Завершение итерации с continue</vt:lpstr>
      <vt:lpstr>Презентация PowerPoint</vt:lpstr>
      <vt:lpstr>Бесконечные циклы</vt:lpstr>
      <vt:lpstr>Определенные циклы</vt:lpstr>
      <vt:lpstr>Определенные циклы</vt:lpstr>
      <vt:lpstr>Простой цикл</vt:lpstr>
      <vt:lpstr>Определенный цикл со строками</vt:lpstr>
      <vt:lpstr>Простой цикл</vt:lpstr>
      <vt:lpstr>Глядя в ...</vt:lpstr>
      <vt:lpstr>Презентация PowerPoint</vt:lpstr>
      <vt:lpstr>Презентация PowerPoint</vt:lpstr>
      <vt:lpstr>Что мы делаем с циклами  Примечание: хотя эти примеры просты, шаблоны применимы ко всем видам циклов. </vt:lpstr>
      <vt:lpstr>Изготовление «умных» петель</vt:lpstr>
      <vt:lpstr>Цикл через набор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Нахождение наибольшего значения</vt:lpstr>
      <vt:lpstr>Больше шаблонов циклов…</vt:lpstr>
      <vt:lpstr>Суммировать в цикле</vt:lpstr>
      <vt:lpstr>Суммирование в цикле</vt:lpstr>
      <vt:lpstr>Нахождение среднего в цикле</vt:lpstr>
      <vt:lpstr>Фильтрация в цикле</vt:lpstr>
      <vt:lpstr>Поиск с использованием логической переменной</vt:lpstr>
      <vt:lpstr>Как найти наименьшее значения</vt:lpstr>
      <vt:lpstr>Поиск наименьшего значения</vt:lpstr>
      <vt:lpstr>Поиск наименьшего значения</vt:lpstr>
      <vt:lpstr>Поиск наименьшего значения</vt:lpstr>
      <vt:lpstr>Операторы «есть» и «нет»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Loops and Iteration</dc:title>
  <dc:creator>Владислав Карюкин</dc:creator>
  <cp:lastModifiedBy>Владислав Карюкин</cp:lastModifiedBy>
  <cp:revision>59</cp:revision>
  <dcterms:modified xsi:type="dcterms:W3CDTF">2021-09-01T10:49:16Z</dcterms:modified>
</cp:coreProperties>
</file>